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png"/>
  <Override PartName="/ppt/media/image8.jpg" ContentType="image/png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7" r:id="rId2"/>
    <p:sldId id="256" r:id="rId3"/>
    <p:sldId id="258" r:id="rId4"/>
    <p:sldId id="260" r:id="rId5"/>
    <p:sldId id="261" r:id="rId6"/>
    <p:sldId id="262" r:id="rId7"/>
    <p:sldId id="277" r:id="rId8"/>
    <p:sldId id="278" r:id="rId9"/>
    <p:sldId id="279" r:id="rId10"/>
    <p:sldId id="263" r:id="rId11"/>
    <p:sldId id="259" r:id="rId12"/>
    <p:sldId id="280" r:id="rId13"/>
    <p:sldId id="281" r:id="rId14"/>
    <p:sldId id="282" r:id="rId15"/>
    <p:sldId id="283" r:id="rId16"/>
    <p:sldId id="284" r:id="rId17"/>
  </p:sldIdLst>
  <p:sldSz cx="9144000" cy="6858000" type="screen4x3"/>
  <p:notesSz cx="6858000" cy="9144000"/>
  <p:embeddedFontLst>
    <p:embeddedFont>
      <p:font typeface="Bold" pitchFamily="2" charset="0"/>
      <p:bold r:id="rId18"/>
    </p:embeddedFont>
    <p:embeddedFont>
      <p:font typeface="Anybody Black" pitchFamily="2" charset="0"/>
      <p:bold r:id="rId19"/>
      <p:boldItalic r:id="rId20"/>
    </p:embeddedFont>
    <p:embeddedFont>
      <p:font typeface="Spot Italic" panose="00000500000000000000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Boston Traffic" panose="02000000000000000000"/>
      <p:regular r:id="rId26"/>
    </p:embeddedFont>
    <p:embeddedFont>
      <p:font typeface="Gildsley" pitchFamily="50" charset="0"/>
      <p:regular r:id="rId27"/>
    </p:embeddedFont>
    <p:embeddedFont>
      <p:font typeface="Calibri Light" panose="020F0302020204030204" pitchFamily="34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2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008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1251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116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326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7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494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369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196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105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806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8FFA-D195-45D1-9A7C-801753F4C65D}" type="datetimeFigureOut">
              <a:rPr lang="en-ID" smtClean="0"/>
              <a:t>02/07/2025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64BC6-BF22-4D34-B625-EE1C301D53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45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499" y="0"/>
            <a:ext cx="10286998" cy="685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199"/>
            <a:ext cx="2091267" cy="20912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93952" y="3520474"/>
            <a:ext cx="6172200" cy="2150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0"/>
              </a:lnSpc>
            </a:pPr>
            <a:r>
              <a:rPr lang="en-US" sz="8000" dirty="0" err="1" smtClean="0">
                <a:solidFill>
                  <a:schemeClr val="bg1"/>
                </a:solidFill>
                <a:latin typeface="Spot Italic" panose="00000500000000000000" pitchFamily="2" charset="0"/>
              </a:rPr>
              <a:t>Katekumenat</a:t>
            </a:r>
            <a:r>
              <a:rPr lang="en-US" sz="8000" dirty="0" smtClean="0">
                <a:solidFill>
                  <a:schemeClr val="bg1"/>
                </a:solidFill>
                <a:latin typeface="Spot Italic" panose="00000500000000000000" pitchFamily="2" charset="0"/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  <a:latin typeface="Spot Italic" panose="00000500000000000000" pitchFamily="2" charset="0"/>
              </a:rPr>
              <a:t>Dewasa</a:t>
            </a:r>
            <a:endParaRPr lang="en-ID" sz="8000" dirty="0">
              <a:solidFill>
                <a:schemeClr val="bg1"/>
              </a:solidFill>
              <a:latin typeface="Spot Italic" panose="000005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705599" y="283632"/>
            <a:ext cx="2040467" cy="2173307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6872817" y="465666"/>
            <a:ext cx="204258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Boston Traffic" panose="02000000000000000000" pitchFamily="2" charset="0"/>
              </a:rPr>
              <a:t>Materi</a:t>
            </a:r>
            <a:r>
              <a:rPr lang="en-US" sz="2400" dirty="0" smtClean="0">
                <a:solidFill>
                  <a:schemeClr val="bg1"/>
                </a:solidFill>
                <a:latin typeface="Boston Traffic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Boston Traffic" panose="02000000000000000000" pitchFamily="2" charset="0"/>
              </a:rPr>
              <a:t>pertemuan</a:t>
            </a:r>
            <a:r>
              <a:rPr lang="en-US" sz="2400" dirty="0" smtClean="0">
                <a:solidFill>
                  <a:schemeClr val="bg1"/>
                </a:solidFill>
                <a:latin typeface="Boston Traffic" panose="02000000000000000000" pitchFamily="2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Boston Traffic" panose="02000000000000000000" pitchFamily="2" charset="0"/>
              </a:rPr>
              <a:t>02</a:t>
            </a:r>
            <a:endParaRPr lang="en-ID" sz="5400" dirty="0">
              <a:solidFill>
                <a:schemeClr val="bg1"/>
              </a:solidFill>
              <a:latin typeface="Boston Traffic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10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stantine, Caesar | William Stew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05242" cy="680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8556" y="4596769"/>
            <a:ext cx="3996131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Peran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Kaisar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Konstantinus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Regular Pentagon 3"/>
          <p:cNvSpPr/>
          <p:nvPr/>
        </p:nvSpPr>
        <p:spPr>
          <a:xfrm>
            <a:off x="4434687" y="-97908"/>
            <a:ext cx="4065844" cy="3543841"/>
          </a:xfrm>
          <a:prstGeom prst="pent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4502056" y="142071"/>
            <a:ext cx="3880007" cy="29203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 smtClean="0">
                <a:latin typeface="Anybody Black" pitchFamily="2" charset="0"/>
              </a:rPr>
              <a:t>Konstantinus </a:t>
            </a:r>
            <a:r>
              <a:rPr lang="fi-FI" sz="2000" b="1" dirty="0">
                <a:latin typeface="Anybody Black" pitchFamily="2" charset="0"/>
              </a:rPr>
              <a:t>melihat tanda salib dalam penglihatan sebelum Pertempuran Milvian Bridge.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Regular Pentagon 5"/>
          <p:cNvSpPr/>
          <p:nvPr/>
        </p:nvSpPr>
        <p:spPr>
          <a:xfrm>
            <a:off x="5080718" y="3291682"/>
            <a:ext cx="3445933" cy="3031067"/>
          </a:xfrm>
          <a:prstGeom prst="pentagon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4943180" y="3675978"/>
            <a:ext cx="3836753" cy="21202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Mengeluarkan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Edik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smtClean="0">
                <a:latin typeface="Anybody Black" pitchFamily="2" charset="0"/>
              </a:rPr>
              <a:t>Milan</a:t>
            </a:r>
          </a:p>
          <a:p>
            <a:pPr algn="ctr"/>
            <a:r>
              <a:rPr lang="en-ID" sz="2000" b="1" dirty="0" smtClean="0">
                <a:latin typeface="Anybody Black" pitchFamily="2" charset="0"/>
              </a:rPr>
              <a:t>(313 </a:t>
            </a:r>
            <a:r>
              <a:rPr lang="en-ID" sz="2000" b="1" dirty="0">
                <a:latin typeface="Anybody Black" pitchFamily="2" charset="0"/>
              </a:rPr>
              <a:t>M) yang </a:t>
            </a:r>
            <a:r>
              <a:rPr lang="en-ID" sz="2000" b="1" dirty="0" err="1">
                <a:latin typeface="Anybody Black" pitchFamily="2" charset="0"/>
              </a:rPr>
              <a:t>melegalkan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Kekristenan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Regular Pentagon 7"/>
          <p:cNvSpPr/>
          <p:nvPr/>
        </p:nvSpPr>
        <p:spPr>
          <a:xfrm>
            <a:off x="839660" y="843676"/>
            <a:ext cx="3506277" cy="3035561"/>
          </a:xfrm>
          <a:prstGeom prst="pent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606011" y="1023526"/>
            <a:ext cx="3973573" cy="252031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Mendorong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penggunaan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salib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sebagai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lambang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utama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iman</a:t>
            </a:r>
            <a:r>
              <a:rPr lang="en-ID" sz="2000" b="1" dirty="0">
                <a:latin typeface="Anybody Black" pitchFamily="2" charset="0"/>
              </a:rPr>
              <a:t> Kristen.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66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 Powerful Facts about The Cross and Crucifixion of Je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9170" y="2514"/>
            <a:ext cx="13120545" cy="685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07443" y="2870938"/>
            <a:ext cx="3841665" cy="1455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Makna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Teologis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Tanda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0614" y="1388533"/>
            <a:ext cx="3287653" cy="3251465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623400" y="2198657"/>
            <a:ext cx="24226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Menegaskan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iman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akan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kemenangan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Kristus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atas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maut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790378" y="567267"/>
            <a:ext cx="3203090" cy="2954865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3621985" y="1142839"/>
            <a:ext cx="3539875" cy="1861006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dirty="0" smtClean="0">
                <a:latin typeface="Anybody Black" pitchFamily="2" charset="0"/>
              </a:rPr>
              <a:t>Melambangkan </a:t>
            </a:r>
            <a:r>
              <a:rPr lang="nn-NO" sz="2000" b="1" dirty="0">
                <a:latin typeface="Anybody Black" pitchFamily="2" charset="0"/>
              </a:rPr>
              <a:t>pengorbanan Yesus bagi umat manusia.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849411" y="3522132"/>
            <a:ext cx="3242231" cy="3183177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accent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3130122" y="4582550"/>
            <a:ext cx="2601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Menjadi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bukti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kasih</a:t>
            </a:r>
            <a:r>
              <a:rPr lang="en-ID" sz="2000" b="1" dirty="0">
                <a:latin typeface="Anybody Black" pitchFamily="2" charset="0"/>
              </a:rPr>
              <a:t> Allah </a:t>
            </a:r>
            <a:r>
              <a:rPr lang="en-ID" sz="2000" b="1" dirty="0" err="1">
                <a:latin typeface="Anybody Black" pitchFamily="2" charset="0"/>
              </a:rPr>
              <a:t>kepada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manusia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63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y do Catholics make the sign of the cros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9266"/>
            <a:ext cx="10375899" cy="691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6394" y="342171"/>
            <a:ext cx="2937933" cy="235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sv-SE" sz="3600" b="1" dirty="0">
                <a:solidFill>
                  <a:schemeClr val="bg1"/>
                </a:solidFill>
                <a:latin typeface="Anybody Black" pitchFamily="2" charset="0"/>
              </a:rPr>
              <a:t>Gerakan Tanda Salib dalam Ibadah</a:t>
            </a:r>
            <a:endParaRPr lang="en-ID" sz="3600" dirty="0">
              <a:solidFill>
                <a:srgbClr val="FFFF00"/>
              </a:solidFill>
              <a:latin typeface="Anybody Black" pitchFamily="2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4954795" y="420894"/>
            <a:ext cx="3432771" cy="2195316"/>
          </a:xfrm>
          <a:prstGeom prst="cloud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4810721" y="511253"/>
            <a:ext cx="4195818" cy="2014597"/>
          </a:xfrm>
          <a:prstGeom prst="cloud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latin typeface="Anybody Black" pitchFamily="2" charset="0"/>
              </a:rPr>
              <a:t>Dicatat </a:t>
            </a:r>
            <a:r>
              <a:rPr lang="fi-FI" sz="2000" b="1" dirty="0">
                <a:latin typeface="Anybody Black" pitchFamily="2" charset="0"/>
              </a:rPr>
              <a:t>pertama kali oleh Tertulianus pada abad ke-2.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4910113" y="2808705"/>
            <a:ext cx="3522133" cy="2904066"/>
          </a:xfrm>
          <a:prstGeom prst="cloud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5547462" y="3381991"/>
            <a:ext cx="2510106" cy="2025610"/>
          </a:xfrm>
          <a:prstGeom prst="flowChartDocumen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Digunakan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liturgi</a:t>
            </a:r>
            <a:r>
              <a:rPr lang="en-ID" sz="2000" b="1" dirty="0">
                <a:latin typeface="Anybody Black" pitchFamily="2" charset="0"/>
              </a:rPr>
              <a:t>, </a:t>
            </a:r>
            <a:r>
              <a:rPr lang="en-ID" sz="2000" b="1" dirty="0" err="1">
                <a:latin typeface="Anybody Black" pitchFamily="2" charset="0"/>
              </a:rPr>
              <a:t>doa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pribadi</a:t>
            </a:r>
            <a:r>
              <a:rPr lang="en-ID" sz="2000" b="1" dirty="0">
                <a:latin typeface="Anybody Black" pitchFamily="2" charset="0"/>
              </a:rPr>
              <a:t>, </a:t>
            </a:r>
            <a:r>
              <a:rPr lang="en-ID" sz="2000" b="1" dirty="0" err="1">
                <a:latin typeface="Anybody Black" pitchFamily="2" charset="0"/>
              </a:rPr>
              <a:t>dan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sakramen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Gereja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186265" y="2938116"/>
            <a:ext cx="3590221" cy="2565217"/>
          </a:xfrm>
          <a:prstGeom prst="cloud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838554" y="3265266"/>
            <a:ext cx="2497313" cy="2025610"/>
          </a:xfrm>
          <a:prstGeom prst="flowChartDocumen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nybody Black" pitchFamily="2" charset="0"/>
              </a:rPr>
              <a:t>Terdapat variasi </a:t>
            </a:r>
            <a:r>
              <a:rPr lang="it-IT" sz="2000" b="1" dirty="0">
                <a:latin typeface="Anybody Black" pitchFamily="2" charset="0"/>
              </a:rPr>
              <a:t>gerakan di berbagai tradisi Kristen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555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to make the sign of the cross (Orthodoxy and other religion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79" y="310092"/>
            <a:ext cx="76200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9424" y="4762757"/>
            <a:ext cx="507027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ID" sz="4000" b="1" dirty="0" err="1">
                <a:solidFill>
                  <a:srgbClr val="FF0000"/>
                </a:solidFill>
                <a:latin typeface="Anybody Black" pitchFamily="2" charset="0"/>
              </a:rPr>
              <a:t>Variasi</a:t>
            </a:r>
            <a:r>
              <a:rPr lang="en-ID" sz="4000" b="1" dirty="0">
                <a:solidFill>
                  <a:srgbClr val="FF0000"/>
                </a:solidFill>
                <a:latin typeface="Anybody Black" pitchFamily="2" charset="0"/>
              </a:rPr>
              <a:t> </a:t>
            </a:r>
            <a:r>
              <a:rPr lang="en-ID" sz="4000" b="1" dirty="0" err="1">
                <a:solidFill>
                  <a:srgbClr val="FF0000"/>
                </a:solidFill>
                <a:latin typeface="Anybody Black" pitchFamily="2" charset="0"/>
              </a:rPr>
              <a:t>dalam</a:t>
            </a:r>
            <a:r>
              <a:rPr lang="en-ID" sz="4000" b="1" dirty="0">
                <a:solidFill>
                  <a:srgbClr val="FF0000"/>
                </a:solidFill>
                <a:latin typeface="Anybody Black" pitchFamily="2" charset="0"/>
              </a:rPr>
              <a:t> </a:t>
            </a:r>
            <a:r>
              <a:rPr lang="en-ID" sz="4000" b="1" dirty="0" err="1">
                <a:solidFill>
                  <a:srgbClr val="FF0000"/>
                </a:solidFill>
                <a:latin typeface="Anybody Black" pitchFamily="2" charset="0"/>
              </a:rPr>
              <a:t>Berbagai</a:t>
            </a:r>
            <a:r>
              <a:rPr lang="en-ID" sz="4000" b="1" dirty="0">
                <a:solidFill>
                  <a:srgbClr val="FF0000"/>
                </a:solidFill>
                <a:latin typeface="Anybody Black" pitchFamily="2" charset="0"/>
              </a:rPr>
              <a:t> </a:t>
            </a:r>
            <a:r>
              <a:rPr lang="en-ID" sz="4000" b="1" dirty="0" err="1">
                <a:solidFill>
                  <a:srgbClr val="FF0000"/>
                </a:solidFill>
                <a:latin typeface="Anybody Black" pitchFamily="2" charset="0"/>
              </a:rPr>
              <a:t>Tradisi</a:t>
            </a:r>
            <a:r>
              <a:rPr lang="en-ID" sz="4000" b="1" dirty="0">
                <a:solidFill>
                  <a:srgbClr val="FF0000"/>
                </a:solidFill>
                <a:latin typeface="Anybody Black" pitchFamily="2" charset="0"/>
              </a:rPr>
              <a:t> Kristen</a:t>
            </a:r>
            <a:endParaRPr lang="en-ID" sz="4000" dirty="0">
              <a:solidFill>
                <a:srgbClr val="FF0000"/>
              </a:solidFill>
              <a:latin typeface="Anybody Black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66806" y="863601"/>
            <a:ext cx="3760727" cy="1989666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/>
          <p:cNvSpPr txBox="1"/>
          <p:nvPr/>
        </p:nvSpPr>
        <p:spPr>
          <a:xfrm>
            <a:off x="5099939" y="1196714"/>
            <a:ext cx="3363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Katolik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>
                <a:latin typeface="Anybody Black" pitchFamily="2" charset="0"/>
              </a:rPr>
              <a:t>Roma: </a:t>
            </a:r>
            <a:r>
              <a:rPr lang="en-ID" sz="2000" b="1" dirty="0" err="1">
                <a:latin typeface="Anybody Black" pitchFamily="2" charset="0"/>
              </a:rPr>
              <a:t>Gerakan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dari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dahi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dada,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bahu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kiri</a:t>
            </a:r>
            <a:r>
              <a:rPr lang="en-ID" sz="2000" b="1" dirty="0">
                <a:latin typeface="Anybody Black" pitchFamily="2" charset="0"/>
              </a:rPr>
              <a:t>, </a:t>
            </a:r>
            <a:r>
              <a:rPr lang="en-ID" sz="2000" b="1" dirty="0" err="1">
                <a:latin typeface="Anybody Black" pitchFamily="2" charset="0"/>
              </a:rPr>
              <a:t>lalu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kanan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539701" y="4361521"/>
            <a:ext cx="3460365" cy="1989666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/>
          <p:cNvSpPr txBox="1"/>
          <p:nvPr/>
        </p:nvSpPr>
        <p:spPr>
          <a:xfrm>
            <a:off x="5764258" y="4734722"/>
            <a:ext cx="3137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Ortodoks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Timur</a:t>
            </a:r>
            <a:r>
              <a:rPr lang="en-ID" sz="2000" b="1" dirty="0">
                <a:latin typeface="Anybody Black" pitchFamily="2" charset="0"/>
              </a:rPr>
              <a:t>: Dari </a:t>
            </a:r>
            <a:r>
              <a:rPr lang="en-ID" sz="2000" b="1" dirty="0" err="1">
                <a:latin typeface="Anybody Black" pitchFamily="2" charset="0"/>
              </a:rPr>
              <a:t>dahi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dada,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bahu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kanan</a:t>
            </a:r>
            <a:r>
              <a:rPr lang="en-ID" sz="2000" b="1" dirty="0">
                <a:latin typeface="Anybody Black" pitchFamily="2" charset="0"/>
              </a:rPr>
              <a:t>, </a:t>
            </a:r>
            <a:r>
              <a:rPr lang="en-ID" sz="2000" b="1" dirty="0" err="1">
                <a:latin typeface="Anybody Black" pitchFamily="2" charset="0"/>
              </a:rPr>
              <a:t>lalu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kiri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22874" y="2375788"/>
            <a:ext cx="3637678" cy="2186351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/>
          <p:cNvSpPr txBox="1"/>
          <p:nvPr/>
        </p:nvSpPr>
        <p:spPr>
          <a:xfrm>
            <a:off x="976274" y="2499467"/>
            <a:ext cx="32496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Protestan</a:t>
            </a:r>
            <a:r>
              <a:rPr lang="en-ID" sz="2000" b="1" dirty="0">
                <a:latin typeface="Anybody Black" pitchFamily="2" charset="0"/>
              </a:rPr>
              <a:t>: </a:t>
            </a:r>
            <a:r>
              <a:rPr lang="en-ID" sz="2000" b="1" dirty="0" err="1">
                <a:latin typeface="Anybody Black" pitchFamily="2" charset="0"/>
              </a:rPr>
              <a:t>Beberapa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denominasi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tetap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mempraktikkannya</a:t>
            </a:r>
            <a:r>
              <a:rPr lang="en-ID" sz="2000" b="1" dirty="0">
                <a:latin typeface="Anybody Black" pitchFamily="2" charset="0"/>
              </a:rPr>
              <a:t>, </a:t>
            </a:r>
            <a:r>
              <a:rPr lang="en-ID" sz="2000" b="1" dirty="0" err="1">
                <a:latin typeface="Anybody Black" pitchFamily="2" charset="0"/>
              </a:rPr>
              <a:t>seperti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Anglikan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dan</a:t>
            </a:r>
            <a:r>
              <a:rPr lang="en-ID" sz="2000" b="1" dirty="0">
                <a:latin typeface="Anybody Black" pitchFamily="2" charset="0"/>
              </a:rPr>
              <a:t> Lutheran.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39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0" y="0"/>
            <a:ext cx="10433862" cy="69559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5475" y="324794"/>
            <a:ext cx="3203873" cy="280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Tanda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dalam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Kehidupan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Sehari-hari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5676237" y="1138926"/>
            <a:ext cx="3502235" cy="3309765"/>
          </a:xfrm>
          <a:prstGeom prst="hex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5534376" y="468193"/>
            <a:ext cx="3785956" cy="37204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 smtClean="0">
                <a:latin typeface="Anybody Black" pitchFamily="2" charset="0"/>
              </a:rPr>
              <a:t>Dilakukan </a:t>
            </a:r>
            <a:r>
              <a:rPr lang="sv-SE" sz="2000" b="1" dirty="0">
                <a:latin typeface="Anybody Black" pitchFamily="2" charset="0"/>
              </a:rPr>
              <a:t>saat bangun tidur, sebelum makan, sebelum bepergian, dan sebelum tidur.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Hexagon 5"/>
          <p:cNvSpPr/>
          <p:nvPr/>
        </p:nvSpPr>
        <p:spPr>
          <a:xfrm>
            <a:off x="3417385" y="4155630"/>
            <a:ext cx="3445933" cy="2496317"/>
          </a:xfrm>
          <a:prstGeom prst="hexagon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3153564" y="4188658"/>
            <a:ext cx="3973573" cy="21202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Sebagai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tanda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berkat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permohonan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perlindungan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Tuhan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Hexagon 7"/>
          <p:cNvSpPr/>
          <p:nvPr/>
        </p:nvSpPr>
        <p:spPr>
          <a:xfrm>
            <a:off x="437581" y="3497451"/>
            <a:ext cx="3208814" cy="2507215"/>
          </a:xfrm>
          <a:prstGeom prst="hex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192109" y="3471999"/>
            <a:ext cx="3699758" cy="21202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Pengingat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bahwa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hidup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kita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berada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kasih</a:t>
            </a:r>
            <a:r>
              <a:rPr lang="en-ID" sz="2000" b="1" dirty="0">
                <a:latin typeface="Anybody Black" pitchFamily="2" charset="0"/>
              </a:rPr>
              <a:t> Allah.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84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9551" y="0"/>
            <a:ext cx="120015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7243" y="560076"/>
            <a:ext cx="3748532" cy="55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err="1" smtClean="0">
                <a:latin typeface="Anybody Black" pitchFamily="2" charset="0"/>
              </a:rPr>
              <a:t>Kesimpulan</a:t>
            </a:r>
            <a:r>
              <a:rPr lang="en-ID" sz="3600" b="1" dirty="0" smtClean="0">
                <a:latin typeface="Anybody Black" pitchFamily="2" charset="0"/>
              </a:rPr>
              <a:t> </a:t>
            </a:r>
            <a:endParaRPr lang="en-ID" sz="3600" dirty="0">
              <a:latin typeface="Anybody Black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38667" y="1685287"/>
            <a:ext cx="3258782" cy="3222911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756721" y="2173357"/>
            <a:ext cx="24226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Mengingatkan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kita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akan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perlindungan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kasih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Tuhan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setiap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langkah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hidup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kita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791199" y="658779"/>
            <a:ext cx="2822279" cy="2603565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5543704" y="1064849"/>
            <a:ext cx="3363973" cy="1861006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 smtClean="0">
                <a:latin typeface="Anybody Black" pitchFamily="2" charset="0"/>
              </a:rPr>
              <a:t>Tanda </a:t>
            </a:r>
            <a:r>
              <a:rPr lang="sv-SE" sz="2000" b="1" dirty="0">
                <a:latin typeface="Anybody Black" pitchFamily="2" charset="0"/>
              </a:rPr>
              <a:t>Salib adalah simbol utama iman Katolik.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13091" y="3567242"/>
            <a:ext cx="2842848" cy="2787679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accent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3917020" y="4244564"/>
            <a:ext cx="28389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 smtClean="0">
                <a:latin typeface="Anybody Black" pitchFamily="2" charset="0"/>
              </a:rPr>
              <a:t>Memiliki </a:t>
            </a:r>
            <a:r>
              <a:rPr lang="fi-FI" sz="2000" b="1" dirty="0">
                <a:latin typeface="Anybody Black" pitchFamily="2" charset="0"/>
              </a:rPr>
              <a:t>makna spiritual yang mendalam dalam kehidupan Kristen.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06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865" y="-110067"/>
            <a:ext cx="4805135" cy="7663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4956" y="326860"/>
            <a:ext cx="4219784" cy="100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D" sz="3600" b="1" dirty="0" err="1" smtClean="0">
                <a:solidFill>
                  <a:schemeClr val="bg1"/>
                </a:solidFill>
                <a:latin typeface="Anybody Black" pitchFamily="2" charset="0"/>
              </a:rPr>
              <a:t>Pendalaman</a:t>
            </a:r>
            <a:r>
              <a:rPr lang="en-ID" sz="3600" b="1" dirty="0" smtClean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 smtClean="0">
                <a:solidFill>
                  <a:schemeClr val="bg1"/>
                </a:solidFill>
                <a:latin typeface="Anybody Black" pitchFamily="2" charset="0"/>
              </a:rPr>
              <a:t>Materi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Teardrop 3"/>
          <p:cNvSpPr/>
          <p:nvPr/>
        </p:nvSpPr>
        <p:spPr>
          <a:xfrm rot="5400000">
            <a:off x="655288" y="723026"/>
            <a:ext cx="3469246" cy="3432842"/>
          </a:xfrm>
          <a:prstGeom prst="teardrop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1379881" y="1531506"/>
            <a:ext cx="28427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1" dirty="0" err="1">
                <a:latin typeface="Anybody Black" pitchFamily="2" charset="0"/>
              </a:rPr>
              <a:t>Apa</a:t>
            </a:r>
            <a:r>
              <a:rPr lang="en-ID" sz="2800" b="1" dirty="0">
                <a:latin typeface="Anybody Black" pitchFamily="2" charset="0"/>
              </a:rPr>
              <a:t> </a:t>
            </a:r>
            <a:r>
              <a:rPr lang="en-ID" sz="2800" b="1" dirty="0" err="1">
                <a:latin typeface="Anybody Black" pitchFamily="2" charset="0"/>
              </a:rPr>
              <a:t>yg</a:t>
            </a:r>
            <a:r>
              <a:rPr lang="en-ID" sz="2800" b="1" dirty="0">
                <a:latin typeface="Anybody Black" pitchFamily="2" charset="0"/>
              </a:rPr>
              <a:t> </a:t>
            </a:r>
            <a:r>
              <a:rPr lang="en-ID" sz="2800" b="1" dirty="0" err="1">
                <a:latin typeface="Anybody Black" pitchFamily="2" charset="0"/>
              </a:rPr>
              <a:t>menjadi</a:t>
            </a:r>
            <a:r>
              <a:rPr lang="en-ID" sz="2800" b="1" dirty="0">
                <a:latin typeface="Anybody Black" pitchFamily="2" charset="0"/>
              </a:rPr>
              <a:t> </a:t>
            </a:r>
            <a:r>
              <a:rPr lang="en-ID" sz="2800" b="1" dirty="0" err="1">
                <a:latin typeface="Anybody Black" pitchFamily="2" charset="0"/>
              </a:rPr>
              <a:t>dasar</a:t>
            </a:r>
            <a:r>
              <a:rPr lang="en-ID" sz="2800" b="1" dirty="0">
                <a:latin typeface="Anybody Black" pitchFamily="2" charset="0"/>
              </a:rPr>
              <a:t> Iman </a:t>
            </a:r>
            <a:r>
              <a:rPr lang="en-ID" sz="2800" b="1" dirty="0" err="1">
                <a:latin typeface="Anybody Black" pitchFamily="2" charset="0"/>
              </a:rPr>
              <a:t>Katolik</a:t>
            </a:r>
            <a:r>
              <a:rPr lang="en-ID" sz="2800" b="1" dirty="0">
                <a:latin typeface="Anybody Black" pitchFamily="2" charset="0"/>
              </a:rPr>
              <a:t>? </a:t>
            </a:r>
            <a:endParaRPr lang="en-ID" sz="2800" dirty="0">
              <a:latin typeface="Anybody Black" pitchFamily="2" charset="0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4338865" y="1939003"/>
            <a:ext cx="4202310" cy="4438888"/>
          </a:xfrm>
          <a:prstGeom prst="teardrop">
            <a:avLst/>
          </a:prstGeom>
          <a:solidFill>
            <a:srgbClr val="FFFF00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4848858" y="1532466"/>
            <a:ext cx="3853858" cy="4977110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 smtClean="0">
                <a:latin typeface="Anybody Black" pitchFamily="2" charset="0"/>
              </a:rPr>
              <a:t>Apa </a:t>
            </a:r>
            <a:r>
              <a:rPr lang="fi-FI" sz="2800" b="1" dirty="0">
                <a:latin typeface="Anybody Black" pitchFamily="2" charset="0"/>
              </a:rPr>
              <a:t>Makna Tanda Salib yg kita lakukan saat memulai dan Menutp doa?</a:t>
            </a:r>
            <a:endParaRPr lang="en-ID" sz="2800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425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301" y="1"/>
            <a:ext cx="10879301" cy="769627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303866" y="677334"/>
            <a:ext cx="4250266" cy="4250266"/>
          </a:xfrm>
          <a:prstGeom prst="ellipse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/>
          <p:cNvSpPr txBox="1"/>
          <p:nvPr/>
        </p:nvSpPr>
        <p:spPr>
          <a:xfrm>
            <a:off x="1871134" y="2132284"/>
            <a:ext cx="3454399" cy="1715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ID" sz="7200" b="1" dirty="0" err="1" smtClean="0">
                <a:latin typeface="Gildsley" pitchFamily="50" charset="0"/>
                <a:cs typeface="Bold" pitchFamily="2" charset="0"/>
              </a:rPr>
              <a:t>Tanda</a:t>
            </a:r>
            <a:r>
              <a:rPr lang="en-ID" sz="7200" b="1" dirty="0" smtClean="0">
                <a:latin typeface="Gildsley" pitchFamily="50" charset="0"/>
                <a:cs typeface="Bold" pitchFamily="2" charset="0"/>
              </a:rPr>
              <a:t> </a:t>
            </a:r>
            <a:r>
              <a:rPr lang="en-ID" sz="7200" b="1" dirty="0" err="1" smtClean="0">
                <a:latin typeface="Gildsley" pitchFamily="50" charset="0"/>
                <a:cs typeface="Bold" pitchFamily="2" charset="0"/>
              </a:rPr>
              <a:t>salib</a:t>
            </a:r>
            <a:endParaRPr lang="en-ID" sz="7200" dirty="0">
              <a:latin typeface="Gildsley" pitchFamily="50" charset="0"/>
              <a:cs typeface="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3102" y="-76200"/>
            <a:ext cx="10401299" cy="6934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947" y="828189"/>
            <a:ext cx="4478865" cy="2670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en-ID" sz="4800" b="1" dirty="0" err="1">
                <a:solidFill>
                  <a:schemeClr val="bg1"/>
                </a:solidFill>
                <a:latin typeface="Anybody Black" pitchFamily="2" charset="0"/>
              </a:rPr>
              <a:t>Pengertian</a:t>
            </a:r>
            <a:r>
              <a:rPr lang="en-ID" sz="48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8000" b="1" dirty="0" err="1" smtClean="0">
                <a:solidFill>
                  <a:schemeClr val="bg1"/>
                </a:solidFill>
                <a:latin typeface="Anybody Black" pitchFamily="2" charset="0"/>
              </a:rPr>
              <a:t>Tanda</a:t>
            </a:r>
            <a:r>
              <a:rPr lang="en-ID" sz="8000" b="1" dirty="0" smtClean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8000" b="1" dirty="0" err="1" smtClean="0">
                <a:solidFill>
                  <a:schemeClr val="bg1"/>
                </a:solidFill>
                <a:latin typeface="Anybody Black" pitchFamily="2" charset="0"/>
              </a:rPr>
              <a:t>Salib</a:t>
            </a:r>
            <a:endParaRPr lang="en-ID" sz="80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46475" y="1747536"/>
            <a:ext cx="3760727" cy="2180998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/>
          <p:cNvSpPr txBox="1"/>
          <p:nvPr/>
        </p:nvSpPr>
        <p:spPr>
          <a:xfrm>
            <a:off x="5236419" y="1858247"/>
            <a:ext cx="33639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 smtClean="0">
                <a:latin typeface="Anybody Black" pitchFamily="2" charset="0"/>
              </a:rPr>
              <a:t>Gerakan tangan dalam doa yang dilakukan oleh umat Katolik, Ortodoks, dan beberapa Protestan.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87921" y="4656668"/>
            <a:ext cx="3826345" cy="1888065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/>
          <p:cNvSpPr txBox="1"/>
          <p:nvPr/>
        </p:nvSpPr>
        <p:spPr>
          <a:xfrm>
            <a:off x="4799835" y="4944533"/>
            <a:ext cx="3158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Simbol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utama</a:t>
            </a:r>
            <a:r>
              <a:rPr lang="en-ID" sz="2000" b="1" dirty="0" smtClean="0">
                <a:latin typeface="Anybody Black" pitchFamily="2" charset="0"/>
              </a:rPr>
              <a:t> yang </a:t>
            </a:r>
            <a:r>
              <a:rPr lang="en-ID" sz="2000" b="1" dirty="0" err="1" smtClean="0">
                <a:latin typeface="Anybody Black" pitchFamily="2" charset="0"/>
              </a:rPr>
              <a:t>melambangkan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iman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kepada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Yesus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Kristus</a:t>
            </a:r>
            <a:r>
              <a:rPr lang="en-ID" sz="2000" b="1" dirty="0" smtClean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8875" y="4318001"/>
            <a:ext cx="3369526" cy="1549400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/>
          <p:cNvSpPr txBox="1"/>
          <p:nvPr/>
        </p:nvSpPr>
        <p:spPr>
          <a:xfrm>
            <a:off x="648097" y="4441679"/>
            <a:ext cx="3142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Dilakukan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dengan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menyebut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nama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Tritunggal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Mahakudus</a:t>
            </a:r>
            <a:r>
              <a:rPr lang="en-ID" sz="2000" b="1" dirty="0" smtClean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552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1" y="-1"/>
            <a:ext cx="12681656" cy="6917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6281" y="383257"/>
            <a:ext cx="5877386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s-ES" sz="3600" b="1" dirty="0" smtClean="0">
                <a:latin typeface="Anybody Black" pitchFamily="2" charset="0"/>
              </a:rPr>
              <a:t>Simbol </a:t>
            </a:r>
            <a:r>
              <a:rPr lang="es-ES" sz="3600" b="1" dirty="0" err="1" smtClean="0">
                <a:latin typeface="Anybody Black" pitchFamily="2" charset="0"/>
              </a:rPr>
              <a:t>Tritunggal</a:t>
            </a:r>
            <a:r>
              <a:rPr lang="es-ES" sz="3600" b="1" dirty="0" smtClean="0">
                <a:latin typeface="Anybody Black" pitchFamily="2" charset="0"/>
              </a:rPr>
              <a:t> dan </a:t>
            </a:r>
            <a:r>
              <a:rPr lang="es-ES" sz="3600" b="1" dirty="0" err="1" smtClean="0">
                <a:latin typeface="Anybody Black" pitchFamily="2" charset="0"/>
              </a:rPr>
              <a:t>Pengakuan</a:t>
            </a:r>
            <a:r>
              <a:rPr lang="es-ES" sz="3600" b="1" dirty="0" smtClean="0">
                <a:latin typeface="Anybody Black" pitchFamily="2" charset="0"/>
              </a:rPr>
              <a:t> </a:t>
            </a:r>
            <a:r>
              <a:rPr lang="es-ES" sz="3600" b="1" dirty="0" err="1" smtClean="0">
                <a:latin typeface="Anybody Black" pitchFamily="2" charset="0"/>
              </a:rPr>
              <a:t>Iman</a:t>
            </a:r>
            <a:endParaRPr lang="en-ID" sz="3600" dirty="0">
              <a:latin typeface="Anybody Black" pitchFamily="2" charset="0"/>
            </a:endParaRPr>
          </a:p>
        </p:txBody>
      </p:sp>
      <p:sp>
        <p:nvSpPr>
          <p:cNvPr id="4" name="Regular Pentagon 3"/>
          <p:cNvSpPr/>
          <p:nvPr/>
        </p:nvSpPr>
        <p:spPr>
          <a:xfrm>
            <a:off x="5943598" y="3260410"/>
            <a:ext cx="3200402" cy="3031067"/>
          </a:xfrm>
          <a:prstGeom prst="pent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gular Pentagon 5"/>
          <p:cNvSpPr/>
          <p:nvPr/>
        </p:nvSpPr>
        <p:spPr>
          <a:xfrm>
            <a:off x="2884661" y="3321400"/>
            <a:ext cx="3445933" cy="3031067"/>
          </a:xfrm>
          <a:prstGeom prst="pentagon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2685050" y="3573550"/>
            <a:ext cx="3973573" cy="212026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Setiap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gerakan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mencerminkan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Bapa</a:t>
            </a:r>
            <a:r>
              <a:rPr lang="en-ID" sz="2000" b="1" dirty="0" smtClean="0">
                <a:latin typeface="Anybody Black" pitchFamily="2" charset="0"/>
              </a:rPr>
              <a:t>, Putra, </a:t>
            </a:r>
            <a:r>
              <a:rPr lang="en-ID" sz="2000" b="1" dirty="0" err="1" smtClean="0">
                <a:latin typeface="Anybody Black" pitchFamily="2" charset="0"/>
              </a:rPr>
              <a:t>dan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Roh</a:t>
            </a:r>
            <a:r>
              <a:rPr lang="en-ID" sz="2000" b="1" dirty="0" smtClean="0">
                <a:latin typeface="Anybody Black" pitchFamily="2" charset="0"/>
              </a:rPr>
              <a:t> Kudus.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Regular Pentagon 7"/>
          <p:cNvSpPr/>
          <p:nvPr/>
        </p:nvSpPr>
        <p:spPr>
          <a:xfrm>
            <a:off x="0" y="3389643"/>
            <a:ext cx="3208814" cy="2701949"/>
          </a:xfrm>
          <a:prstGeom prst="pentagon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-382380" y="3796347"/>
            <a:ext cx="3973573" cy="172021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Merupakan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bentuk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pengakuan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iman</a:t>
            </a:r>
            <a:r>
              <a:rPr lang="en-ID" sz="2000" b="1" dirty="0" smtClean="0">
                <a:latin typeface="Anybody Black" pitchFamily="2" charset="0"/>
              </a:rPr>
              <a:t> Kristen.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5569" y="3515787"/>
            <a:ext cx="3856459" cy="252031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000" b="1" dirty="0" err="1" smtClean="0">
                <a:latin typeface="Anybody Black" pitchFamily="2" charset="0"/>
              </a:rPr>
              <a:t>Tanda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Salib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mengingatkan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umat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akan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iman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 smtClean="0">
                <a:latin typeface="Anybody Black" pitchFamily="2" charset="0"/>
              </a:rPr>
              <a:t>kepada</a:t>
            </a:r>
            <a:r>
              <a:rPr lang="en-ID" sz="2000" b="1" dirty="0" smtClean="0">
                <a:latin typeface="Anybody Black" pitchFamily="2" charset="0"/>
              </a:rPr>
              <a:t> Allah </a:t>
            </a:r>
            <a:r>
              <a:rPr lang="en-ID" sz="2000" b="1" dirty="0" err="1" smtClean="0">
                <a:latin typeface="Anybody Black" pitchFamily="2" charset="0"/>
              </a:rPr>
              <a:t>Tritunggal</a:t>
            </a:r>
            <a:r>
              <a:rPr lang="en-ID" sz="2000" b="1" dirty="0" smtClean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8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/>
      <p:bldP spid="8" grpId="0" animBg="1"/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56501" y="0"/>
            <a:ext cx="649931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8367" y="245935"/>
            <a:ext cx="3816265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Perlindungan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dan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Berkat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00614" y="1388533"/>
            <a:ext cx="3287653" cy="3251465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571152" y="2317688"/>
            <a:ext cx="26522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Menghubungkan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diri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dengan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pengorbanan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Kristus</a:t>
            </a:r>
            <a:r>
              <a:rPr lang="en-ID" sz="2000" b="1" dirty="0">
                <a:latin typeface="Anybody Black" pitchFamily="2" charset="0"/>
              </a:rPr>
              <a:t> di </a:t>
            </a:r>
            <a:r>
              <a:rPr lang="en-ID" sz="2000" b="1" dirty="0" err="1">
                <a:latin typeface="Anybody Black" pitchFamily="2" charset="0"/>
              </a:rPr>
              <a:t>kayu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salib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790378" y="567267"/>
            <a:ext cx="3203090" cy="2954865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3891629" y="897799"/>
            <a:ext cx="3363973" cy="2293799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nybody Black" pitchFamily="2" charset="0"/>
              </a:rPr>
              <a:t>Tanda </a:t>
            </a:r>
            <a:r>
              <a:rPr lang="it-IT" sz="2000" b="1" dirty="0">
                <a:latin typeface="Anybody Black" pitchFamily="2" charset="0"/>
              </a:rPr>
              <a:t>Salib diyakini membawa perlindungan spiritual.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56502" y="3530890"/>
            <a:ext cx="3523662" cy="3455281"/>
          </a:xfrm>
          <a:prstGeom prst="ellipse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accent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3179761" y="4597104"/>
            <a:ext cx="3142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Digunakan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berbagai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situasi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sehari-hari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sebagai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doa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berkat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414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6030" y="0"/>
            <a:ext cx="12681656" cy="6917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84798" y="500083"/>
            <a:ext cx="4219784" cy="100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500"/>
              </a:lnSpc>
            </a:pP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Keselamatan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Melalui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endParaRPr lang="en-ID" sz="36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4" name="Teardrop 3"/>
          <p:cNvSpPr/>
          <p:nvPr/>
        </p:nvSpPr>
        <p:spPr>
          <a:xfrm rot="5400000">
            <a:off x="655397" y="722917"/>
            <a:ext cx="3287653" cy="3251465"/>
          </a:xfrm>
          <a:prstGeom prst="teardrop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1219825" y="1512715"/>
            <a:ext cx="24226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Anybody Black" pitchFamily="2" charset="0"/>
              </a:rPr>
              <a:t>Simbol </a:t>
            </a:r>
            <a:r>
              <a:rPr lang="es-ES" sz="2000" b="1" dirty="0" err="1">
                <a:latin typeface="Anybody Black" pitchFamily="2" charset="0"/>
              </a:rPr>
              <a:t>harapan</a:t>
            </a:r>
            <a:r>
              <a:rPr lang="es-ES" sz="2000" b="1" dirty="0">
                <a:latin typeface="Anybody Black" pitchFamily="2" charset="0"/>
              </a:rPr>
              <a:t> dan </a:t>
            </a:r>
            <a:r>
              <a:rPr lang="es-ES" sz="2000" b="1" dirty="0" err="1">
                <a:latin typeface="Anybody Black" pitchFamily="2" charset="0"/>
              </a:rPr>
              <a:t>kemenangan</a:t>
            </a:r>
            <a:r>
              <a:rPr lang="es-ES" sz="2000" b="1" dirty="0">
                <a:latin typeface="Anybody Black" pitchFamily="2" charset="0"/>
              </a:rPr>
              <a:t> atas </a:t>
            </a:r>
            <a:r>
              <a:rPr lang="es-ES" sz="2000" b="1" dirty="0" err="1">
                <a:latin typeface="Anybody Black" pitchFamily="2" charset="0"/>
              </a:rPr>
              <a:t>dosa</a:t>
            </a:r>
            <a:r>
              <a:rPr lang="es-ES" sz="2000" b="1" dirty="0">
                <a:latin typeface="Anybody Black" pitchFamily="2" charset="0"/>
              </a:rPr>
              <a:t> dan </a:t>
            </a:r>
            <a:r>
              <a:rPr lang="es-ES" sz="2000" b="1" dirty="0" err="1">
                <a:latin typeface="Anybody Black" pitchFamily="2" charset="0"/>
              </a:rPr>
              <a:t>maut</a:t>
            </a:r>
            <a:r>
              <a:rPr lang="es-ES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5338085" y="1939003"/>
            <a:ext cx="3203090" cy="2954865"/>
          </a:xfrm>
          <a:prstGeom prst="teardrop">
            <a:avLst/>
          </a:prstGeom>
          <a:solidFill>
            <a:srgbClr val="FFFF00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5465757" y="2269535"/>
            <a:ext cx="3363973" cy="2293799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latin typeface="Anybody Black" pitchFamily="2" charset="0"/>
              </a:rPr>
              <a:t>Kristus </a:t>
            </a:r>
            <a:r>
              <a:rPr lang="fi-FI" sz="2000" b="1" dirty="0">
                <a:latin typeface="Anybody Black" pitchFamily="2" charset="0"/>
              </a:rPr>
              <a:t>menebus dosa manusia melalui salib-Nya.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Teardrop 7"/>
          <p:cNvSpPr/>
          <p:nvPr/>
        </p:nvSpPr>
        <p:spPr>
          <a:xfrm flipH="1">
            <a:off x="3028767" y="3526035"/>
            <a:ext cx="3312062" cy="2851855"/>
          </a:xfrm>
          <a:prstGeom prst="teardrop">
            <a:avLst/>
          </a:prstGeom>
          <a:solidFill>
            <a:schemeClr val="tx2">
              <a:lumMod val="20000"/>
              <a:lumOff val="8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3502317" y="4109084"/>
            <a:ext cx="25674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 smtClean="0">
                <a:latin typeface="Anybody Black" pitchFamily="2" charset="0"/>
              </a:rPr>
              <a:t>Tanda </a:t>
            </a:r>
            <a:r>
              <a:rPr lang="fi-FI" sz="2000" b="1" dirty="0">
                <a:latin typeface="Anybody Black" pitchFamily="2" charset="0"/>
              </a:rPr>
              <a:t>Salib mengingatkan kita akan keselamatan oleh Kristus.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50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disi Gereja Membaptis Bay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/>
          <p:cNvSpPr/>
          <p:nvPr/>
        </p:nvSpPr>
        <p:spPr>
          <a:xfrm>
            <a:off x="-584547" y="4092737"/>
            <a:ext cx="4404849" cy="3029499"/>
          </a:xfrm>
          <a:prstGeom prst="cloud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/>
          <p:cNvSpPr txBox="1"/>
          <p:nvPr/>
        </p:nvSpPr>
        <p:spPr>
          <a:xfrm>
            <a:off x="387284" y="4595456"/>
            <a:ext cx="3420534" cy="1455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err="1">
                <a:solidFill>
                  <a:srgbClr val="FFFF00"/>
                </a:solidFill>
                <a:latin typeface="Anybody Black" pitchFamily="2" charset="0"/>
              </a:rPr>
              <a:t>Pengingat</a:t>
            </a:r>
            <a:r>
              <a:rPr lang="en-ID" sz="3600" b="1" dirty="0">
                <a:solidFill>
                  <a:srgbClr val="FFFF00"/>
                </a:solidFill>
                <a:latin typeface="Anybody Black" pitchFamily="2" charset="0"/>
              </a:rPr>
              <a:t> Akan </a:t>
            </a:r>
            <a:r>
              <a:rPr lang="en-ID" sz="3600" b="1" dirty="0" err="1">
                <a:solidFill>
                  <a:srgbClr val="FFFF00"/>
                </a:solidFill>
                <a:latin typeface="Anybody Black" pitchFamily="2" charset="0"/>
              </a:rPr>
              <a:t>Baptisan</a:t>
            </a:r>
            <a:endParaRPr lang="en-ID" sz="3600" dirty="0">
              <a:solidFill>
                <a:srgbClr val="FFFF00"/>
              </a:solidFill>
              <a:latin typeface="Anybody Black" pitchFamily="2" charset="0"/>
            </a:endParaRPr>
          </a:p>
        </p:txBody>
      </p:sp>
      <p:sp>
        <p:nvSpPr>
          <p:cNvPr id="4" name="Pentagon 3"/>
          <p:cNvSpPr/>
          <p:nvPr/>
        </p:nvSpPr>
        <p:spPr>
          <a:xfrm flipH="1">
            <a:off x="5393266" y="297978"/>
            <a:ext cx="3259667" cy="2219581"/>
          </a:xfrm>
          <a:prstGeom prst="homePlate">
            <a:avLst/>
          </a:prstGeom>
          <a:solidFill>
            <a:schemeClr val="tx2"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5772943" y="535238"/>
            <a:ext cx="2979644" cy="1323439"/>
          </a:xfrm>
          <a:prstGeom prst="homePlate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•	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Baptisan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sering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dilakukan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dengan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Tanda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.</a:t>
            </a:r>
            <a:endParaRPr lang="en-ID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6" name="Pentagon 5"/>
          <p:cNvSpPr/>
          <p:nvPr/>
        </p:nvSpPr>
        <p:spPr>
          <a:xfrm flipH="1">
            <a:off x="5317067" y="3945954"/>
            <a:ext cx="3435520" cy="2560641"/>
          </a:xfrm>
          <a:prstGeom prst="homePlate">
            <a:avLst/>
          </a:prstGeom>
          <a:solidFill>
            <a:schemeClr val="accent3">
              <a:lumMod val="5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entagon 7"/>
          <p:cNvSpPr/>
          <p:nvPr/>
        </p:nvSpPr>
        <p:spPr>
          <a:xfrm>
            <a:off x="3245429" y="1858677"/>
            <a:ext cx="3753690" cy="2796085"/>
          </a:xfrm>
          <a:prstGeom prst="homePlate">
            <a:avLst/>
          </a:prstGeom>
          <a:solidFill>
            <a:schemeClr val="accent1">
              <a:lumMod val="50000"/>
              <a:alpha val="69804"/>
            </a:scheme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3245429" y="2156371"/>
            <a:ext cx="3115693" cy="2120265"/>
          </a:xfrm>
          <a:prstGeom prst="plaqu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solidFill>
                  <a:schemeClr val="bg1"/>
                </a:solidFill>
                <a:latin typeface="Anybody Black" pitchFamily="2" charset="0"/>
              </a:rPr>
              <a:t>Mengingatkan</a:t>
            </a:r>
            <a:r>
              <a:rPr lang="en-ID" sz="2000" b="1" dirty="0" smtClean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komitmen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sebagai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orang yang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dibaptis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dalam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latin typeface="Anybody Black" pitchFamily="2" charset="0"/>
              </a:rPr>
              <a:t>Kristus</a:t>
            </a:r>
            <a:r>
              <a:rPr lang="en-ID" sz="2000" b="1" dirty="0">
                <a:solidFill>
                  <a:schemeClr val="bg1"/>
                </a:solidFill>
                <a:latin typeface="Anybody Black" pitchFamily="2" charset="0"/>
              </a:rPr>
              <a:t>.</a:t>
            </a:r>
            <a:endParaRPr lang="en-ID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9456" y="4222536"/>
            <a:ext cx="3046919" cy="1938992"/>
          </a:xfrm>
          <a:prstGeom prst="homePlate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2000" b="1" dirty="0">
                <a:solidFill>
                  <a:schemeClr val="bg1"/>
                </a:solidFill>
                <a:latin typeface="Anybody Black" pitchFamily="2" charset="0"/>
              </a:rPr>
              <a:t>•	Tanda Salib menjadi bagian dari sakramen-sakramen Gereja.</a:t>
            </a:r>
            <a:endParaRPr lang="en-ID" dirty="0">
              <a:solidFill>
                <a:schemeClr val="bg1"/>
              </a:solidFill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2864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8" grpId="0" animBg="1"/>
      <p:bldP spid="9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906" y="1"/>
            <a:ext cx="13064562" cy="71261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91678" y="966438"/>
            <a:ext cx="447886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ID" sz="4800" b="1" dirty="0" err="1">
                <a:solidFill>
                  <a:schemeClr val="bg1"/>
                </a:solidFill>
                <a:latin typeface="Anybody Black" pitchFamily="2" charset="0"/>
              </a:rPr>
              <a:t>Sejarah</a:t>
            </a:r>
            <a:r>
              <a:rPr lang="en-ID" sz="48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4800" b="1" dirty="0" err="1">
                <a:solidFill>
                  <a:schemeClr val="bg1"/>
                </a:solidFill>
                <a:latin typeface="Anybody Black" pitchFamily="2" charset="0"/>
              </a:rPr>
              <a:t>Awal</a:t>
            </a:r>
            <a:r>
              <a:rPr lang="en-ID" sz="48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4800" b="1" dirty="0" err="1">
                <a:solidFill>
                  <a:schemeClr val="bg1"/>
                </a:solidFill>
                <a:latin typeface="Anybody Black" pitchFamily="2" charset="0"/>
              </a:rPr>
              <a:t>Tanda</a:t>
            </a:r>
            <a:r>
              <a:rPr lang="en-ID" sz="48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48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endParaRPr lang="en-ID" sz="8000" dirty="0">
              <a:solidFill>
                <a:schemeClr val="bg1"/>
              </a:solidFill>
              <a:latin typeface="Anybody Black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6909" y="613346"/>
            <a:ext cx="3760727" cy="1989666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/>
          <p:cNvSpPr txBox="1"/>
          <p:nvPr/>
        </p:nvSpPr>
        <p:spPr>
          <a:xfrm>
            <a:off x="778447" y="946459"/>
            <a:ext cx="3363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Tanda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Salib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memiliki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akar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biblis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Yehezkiel</a:t>
            </a:r>
            <a:r>
              <a:rPr lang="en-ID" sz="2000" b="1" dirty="0">
                <a:latin typeface="Anybody Black" pitchFamily="2" charset="0"/>
              </a:rPr>
              <a:t> 9:4 </a:t>
            </a:r>
            <a:r>
              <a:rPr lang="en-ID" sz="2000" b="1" dirty="0" err="1">
                <a:latin typeface="Anybody Black" pitchFamily="2" charset="0"/>
              </a:rPr>
              <a:t>dan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Wahyu</a:t>
            </a:r>
            <a:r>
              <a:rPr lang="en-ID" sz="2000" b="1" dirty="0">
                <a:latin typeface="Anybody Black" pitchFamily="2" charset="0"/>
              </a:rPr>
              <a:t> 22:4.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86500" y="4274241"/>
            <a:ext cx="3519626" cy="1989666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/>
          <p:cNvSpPr txBox="1"/>
          <p:nvPr/>
        </p:nvSpPr>
        <p:spPr>
          <a:xfrm>
            <a:off x="5098088" y="4698999"/>
            <a:ext cx="2809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nybody Black" pitchFamily="2" charset="0"/>
              </a:rPr>
              <a:t>Simbol </a:t>
            </a:r>
            <a:r>
              <a:rPr lang="pt-BR" sz="2000" b="1" dirty="0">
                <a:latin typeface="Anybody Black" pitchFamily="2" charset="0"/>
              </a:rPr>
              <a:t>"Tau" (T) sebagai tanda keselamatan.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533" y="3360290"/>
            <a:ext cx="3674533" cy="2236177"/>
          </a:xfrm>
          <a:prstGeom prst="roundRect">
            <a:avLst/>
          </a:prstGeom>
          <a:solidFill>
            <a:srgbClr val="FFFFFF">
              <a:alpha val="69804"/>
            </a:srgbClr>
          </a:solidFill>
          <a:ln w="762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/>
          <p:cNvSpPr txBox="1"/>
          <p:nvPr/>
        </p:nvSpPr>
        <p:spPr>
          <a:xfrm>
            <a:off x="1123965" y="3637858"/>
            <a:ext cx="28994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Berkembang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sebagai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ekspresi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iman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sejak</a:t>
            </a:r>
            <a:r>
              <a:rPr lang="en-ID" sz="2000" b="1" dirty="0">
                <a:latin typeface="Anybody Black" pitchFamily="2" charset="0"/>
              </a:rPr>
              <a:t> masa </a:t>
            </a:r>
            <a:r>
              <a:rPr lang="en-ID" sz="2000" b="1" dirty="0" err="1">
                <a:latin typeface="Anybody Black" pitchFamily="2" charset="0"/>
              </a:rPr>
              <a:t>awal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Kekristenan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165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03" y="-1308"/>
            <a:ext cx="4611511" cy="69172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53" y="-1307"/>
            <a:ext cx="4611511" cy="6917267"/>
          </a:xfrm>
          <a:prstGeom prst="rect">
            <a:avLst/>
          </a:prstGeom>
        </p:spPr>
      </p:pic>
      <p:sp>
        <p:nvSpPr>
          <p:cNvPr id="4" name="Flowchart: Document 3"/>
          <p:cNvSpPr/>
          <p:nvPr/>
        </p:nvSpPr>
        <p:spPr>
          <a:xfrm>
            <a:off x="4570153" y="396101"/>
            <a:ext cx="3306903" cy="2677299"/>
          </a:xfrm>
          <a:prstGeom prst="flowChartDocument">
            <a:avLst/>
          </a:prstGeom>
          <a:solidFill>
            <a:srgbClr val="FFF2CC">
              <a:alpha val="89804"/>
            </a:srgbClr>
          </a:solidFill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/>
          <p:cNvSpPr txBox="1"/>
          <p:nvPr/>
        </p:nvSpPr>
        <p:spPr>
          <a:xfrm>
            <a:off x="4033188" y="-1309"/>
            <a:ext cx="4409478" cy="2520315"/>
          </a:xfrm>
          <a:prstGeom prst="pentagon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nybody Black" pitchFamily="2" charset="0"/>
              </a:rPr>
              <a:t>Simbol </a:t>
            </a:r>
            <a:r>
              <a:rPr lang="it-IT" sz="2000" b="1" dirty="0">
                <a:latin typeface="Anybody Black" pitchFamily="2" charset="0"/>
              </a:rPr>
              <a:t>ikan (Ichthys) dan burung merpati juga digunakan di awal Kekristenan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6" name="Flowchart: Document 5"/>
          <p:cNvSpPr/>
          <p:nvPr/>
        </p:nvSpPr>
        <p:spPr>
          <a:xfrm>
            <a:off x="4795962" y="3433128"/>
            <a:ext cx="3124200" cy="2585641"/>
          </a:xfrm>
          <a:prstGeom prst="flowChartDocument">
            <a:avLst/>
          </a:prstGeom>
          <a:solidFill>
            <a:srgbClr val="FFFFFF">
              <a:alpha val="92157"/>
            </a:srgbClr>
          </a:solidFill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5124811" y="3630122"/>
            <a:ext cx="2795351" cy="2407801"/>
          </a:xfrm>
          <a:prstGeom prst="flowChartDocumen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Kaisar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Konstantinus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berperan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dalam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memperkuat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penggunaan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salib</a:t>
            </a:r>
            <a:r>
              <a:rPr lang="en-ID" sz="2000" b="1" dirty="0">
                <a:latin typeface="Anybody Black" pitchFamily="2" charset="0"/>
              </a:rPr>
              <a:t>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8" name="Flowchart: Document 7"/>
          <p:cNvSpPr/>
          <p:nvPr/>
        </p:nvSpPr>
        <p:spPr>
          <a:xfrm>
            <a:off x="939854" y="3556014"/>
            <a:ext cx="3073346" cy="2422549"/>
          </a:xfrm>
          <a:prstGeom prst="flowChartDocument">
            <a:avLst/>
          </a:prstGeom>
          <a:solidFill>
            <a:srgbClr val="FFF2CC">
              <a:alpha val="89804"/>
            </a:srgbClr>
          </a:solidFill>
          <a:ln w="762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1349256" y="4012313"/>
            <a:ext cx="2553878" cy="1643420"/>
          </a:xfrm>
          <a:prstGeom prst="flowChartDocumen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 smtClean="0">
                <a:latin typeface="Anybody Black" pitchFamily="2" charset="0"/>
              </a:rPr>
              <a:t>Salib</a:t>
            </a:r>
            <a:r>
              <a:rPr lang="en-ID" sz="2000" b="1" dirty="0" smtClean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menjadi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simbol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utama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setelah</a:t>
            </a:r>
            <a:r>
              <a:rPr lang="en-ID" sz="2000" b="1" dirty="0">
                <a:latin typeface="Anybody Black" pitchFamily="2" charset="0"/>
              </a:rPr>
              <a:t> </a:t>
            </a:r>
            <a:r>
              <a:rPr lang="en-ID" sz="2000" b="1" dirty="0" err="1">
                <a:latin typeface="Anybody Black" pitchFamily="2" charset="0"/>
              </a:rPr>
              <a:t>abad</a:t>
            </a:r>
            <a:r>
              <a:rPr lang="en-ID" sz="2000" b="1" dirty="0">
                <a:latin typeface="Anybody Black" pitchFamily="2" charset="0"/>
              </a:rPr>
              <a:t> ke-4.</a:t>
            </a:r>
            <a:endParaRPr lang="en-ID" dirty="0">
              <a:latin typeface="Anybody Black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05232" y="210360"/>
            <a:ext cx="3429433" cy="3039534"/>
          </a:xfrm>
          <a:prstGeom prst="ellipse">
            <a:avLst/>
          </a:prstGeom>
          <a:solidFill>
            <a:srgbClr val="C00000">
              <a:alpha val="69804"/>
            </a:srgbClr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/>
          <p:cNvSpPr txBox="1"/>
          <p:nvPr/>
        </p:nvSpPr>
        <p:spPr>
          <a:xfrm>
            <a:off x="1095255" y="615466"/>
            <a:ext cx="2937933" cy="235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ID" sz="3600" b="1" dirty="0" smtClean="0">
                <a:solidFill>
                  <a:schemeClr val="bg1"/>
                </a:solidFill>
                <a:latin typeface="Anybody Black" pitchFamily="2" charset="0"/>
              </a:rPr>
              <a:t>Peng-</a:t>
            </a:r>
            <a:r>
              <a:rPr lang="en-ID" sz="3600" b="1" dirty="0" err="1" smtClean="0">
                <a:solidFill>
                  <a:schemeClr val="bg1"/>
                </a:solidFill>
                <a:latin typeface="Anybody Black" pitchFamily="2" charset="0"/>
              </a:rPr>
              <a:t>gunaan</a:t>
            </a:r>
            <a:r>
              <a:rPr lang="en-ID" sz="3600" b="1" dirty="0" smtClean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Awal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Simbol</a:t>
            </a:r>
            <a:r>
              <a:rPr lang="en-ID" sz="3600" b="1" dirty="0">
                <a:solidFill>
                  <a:schemeClr val="bg1"/>
                </a:solidFill>
                <a:latin typeface="Anybody Black" pitchFamily="2" charset="0"/>
              </a:rPr>
              <a:t> </a:t>
            </a:r>
            <a:r>
              <a:rPr lang="en-ID" sz="3600" b="1" dirty="0" err="1">
                <a:solidFill>
                  <a:schemeClr val="bg1"/>
                </a:solidFill>
                <a:latin typeface="Anybody Black" pitchFamily="2" charset="0"/>
              </a:rPr>
              <a:t>Salib</a:t>
            </a:r>
            <a:endParaRPr lang="en-ID" sz="3600" dirty="0">
              <a:solidFill>
                <a:srgbClr val="FFFF00"/>
              </a:solidFill>
              <a:latin typeface="Anybody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80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</TotalTime>
  <Words>445</Words>
  <Application>Microsoft Office PowerPoint</Application>
  <PresentationFormat>On-screen Show (4:3)</PresentationFormat>
  <Paragraphs>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Bold</vt:lpstr>
      <vt:lpstr>Anybody Black</vt:lpstr>
      <vt:lpstr>Spot Italic</vt:lpstr>
      <vt:lpstr>Calibri</vt:lpstr>
      <vt:lpstr>Boston Traffic</vt:lpstr>
      <vt:lpstr>Arial</vt:lpstr>
      <vt:lpstr>Gildsley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MyBook Hype AMD</dc:creator>
  <cp:lastModifiedBy>OCI</cp:lastModifiedBy>
  <cp:revision>37</cp:revision>
  <dcterms:created xsi:type="dcterms:W3CDTF">2025-03-19T09:11:02Z</dcterms:created>
  <dcterms:modified xsi:type="dcterms:W3CDTF">2025-07-02T10:20:45Z</dcterms:modified>
</cp:coreProperties>
</file>